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8" r:id="rId6"/>
    <p:sldId id="264" r:id="rId7"/>
    <p:sldId id="273" r:id="rId8"/>
    <p:sldId id="274" r:id="rId9"/>
    <p:sldId id="266" r:id="rId10"/>
    <p:sldId id="276" r:id="rId11"/>
    <p:sldId id="270" r:id="rId12"/>
    <p:sldId id="269" r:id="rId13"/>
    <p:sldId id="271" r:id="rId14"/>
    <p:sldId id="262" r:id="rId15"/>
    <p:sldId id="261" r:id="rId16"/>
    <p:sldId id="272" r:id="rId17"/>
    <p:sldId id="275" r:id="rId18"/>
    <p:sldId id="258" r:id="rId1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E23FFB-1635-4010-A34B-CD021DC4E271}" v="16" dt="2024-03-27T00:12:15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14D62-B739-4EDF-B16B-9C3C00B8A388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MX"/>
        </a:p>
      </dgm:t>
    </dgm:pt>
    <dgm:pt modelId="{446408A3-6A65-4840-BA09-593F6330C96A}">
      <dgm:prSet phldrT="[Texto]" phldr="1"/>
      <dgm:spPr/>
      <dgm:t>
        <a:bodyPr/>
        <a:lstStyle/>
        <a:p>
          <a:endParaRPr lang="es-MX"/>
        </a:p>
      </dgm:t>
    </dgm:pt>
    <dgm:pt modelId="{D2869EE5-1821-40FB-8D00-764BED02404F}" type="parTrans" cxnId="{D933375B-9444-49E1-8754-2AB0C6A2D5CE}">
      <dgm:prSet/>
      <dgm:spPr/>
      <dgm:t>
        <a:bodyPr/>
        <a:lstStyle/>
        <a:p>
          <a:endParaRPr lang="es-MX"/>
        </a:p>
      </dgm:t>
    </dgm:pt>
    <dgm:pt modelId="{8C0FB87B-D94D-454B-9D9E-1B31C3E3E3B3}" type="sibTrans" cxnId="{D933375B-9444-49E1-8754-2AB0C6A2D5CE}">
      <dgm:prSet/>
      <dgm:spPr/>
      <dgm:t>
        <a:bodyPr/>
        <a:lstStyle/>
        <a:p>
          <a:endParaRPr lang="es-MX"/>
        </a:p>
      </dgm:t>
    </dgm:pt>
    <dgm:pt modelId="{3F4AD8B2-AE62-40AE-9EFA-49F8F97E3FBA}">
      <dgm:prSet phldrT="[Texto]" phldr="1"/>
      <dgm:spPr/>
      <dgm:t>
        <a:bodyPr/>
        <a:lstStyle/>
        <a:p>
          <a:endParaRPr lang="es-MX"/>
        </a:p>
      </dgm:t>
    </dgm:pt>
    <dgm:pt modelId="{2644727B-4F17-454F-9428-006FA740C746}" type="parTrans" cxnId="{E1FC2BE7-CA41-4F6D-B5D5-518C4F4CF03E}">
      <dgm:prSet/>
      <dgm:spPr/>
      <dgm:t>
        <a:bodyPr/>
        <a:lstStyle/>
        <a:p>
          <a:endParaRPr lang="es-MX"/>
        </a:p>
      </dgm:t>
    </dgm:pt>
    <dgm:pt modelId="{9F9D323E-CFE7-483A-90D6-E33CE8A34090}" type="sibTrans" cxnId="{E1FC2BE7-CA41-4F6D-B5D5-518C4F4CF03E}">
      <dgm:prSet/>
      <dgm:spPr/>
      <dgm:t>
        <a:bodyPr/>
        <a:lstStyle/>
        <a:p>
          <a:endParaRPr lang="es-MX"/>
        </a:p>
      </dgm:t>
    </dgm:pt>
    <dgm:pt modelId="{8BA49A75-1B3F-4F7E-BE77-CA5CBB3FD3CC}">
      <dgm:prSet phldrT="[Texto]" phldr="1"/>
      <dgm:spPr/>
      <dgm:t>
        <a:bodyPr/>
        <a:lstStyle/>
        <a:p>
          <a:endParaRPr lang="es-MX"/>
        </a:p>
      </dgm:t>
    </dgm:pt>
    <dgm:pt modelId="{AC6251D0-68DE-42F0-93F6-E523A24A142A}" type="parTrans" cxnId="{8B178F81-2440-4AB6-B55F-F6914989AE62}">
      <dgm:prSet/>
      <dgm:spPr/>
      <dgm:t>
        <a:bodyPr/>
        <a:lstStyle/>
        <a:p>
          <a:endParaRPr lang="es-MX"/>
        </a:p>
      </dgm:t>
    </dgm:pt>
    <dgm:pt modelId="{094AB56F-BC24-484C-96AC-EAA00752BF2E}" type="sibTrans" cxnId="{8B178F81-2440-4AB6-B55F-F6914989AE62}">
      <dgm:prSet/>
      <dgm:spPr/>
      <dgm:t>
        <a:bodyPr/>
        <a:lstStyle/>
        <a:p>
          <a:endParaRPr lang="es-MX"/>
        </a:p>
      </dgm:t>
    </dgm:pt>
    <dgm:pt modelId="{30F8306F-C6DD-4F30-A328-6E5FC4035630}" type="pres">
      <dgm:prSet presAssocID="{2D314D62-B739-4EDF-B16B-9C3C00B8A38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D563FE34-E925-4CC0-9356-99436C7971B3}" type="pres">
      <dgm:prSet presAssocID="{446408A3-6A65-4840-BA09-593F6330C96A}" presName="Accent1" presStyleCnt="0"/>
      <dgm:spPr/>
    </dgm:pt>
    <dgm:pt modelId="{D2F3739C-D492-48EA-AB52-A2DD413A3284}" type="pres">
      <dgm:prSet presAssocID="{446408A3-6A65-4840-BA09-593F6330C96A}" presName="Accent" presStyleLbl="node1" presStyleIdx="0" presStyleCnt="3"/>
      <dgm:spPr/>
    </dgm:pt>
    <dgm:pt modelId="{E82DE87E-DC2E-4051-87FF-1E0390EB0E17}" type="pres">
      <dgm:prSet presAssocID="{446408A3-6A65-4840-BA09-593F6330C96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FF037C3-543B-41BA-B6D1-4F630592A98B}" type="pres">
      <dgm:prSet presAssocID="{3F4AD8B2-AE62-40AE-9EFA-49F8F97E3FBA}" presName="Accent2" presStyleCnt="0"/>
      <dgm:spPr/>
    </dgm:pt>
    <dgm:pt modelId="{86731522-E9DD-4932-9290-67E365B957B4}" type="pres">
      <dgm:prSet presAssocID="{3F4AD8B2-AE62-40AE-9EFA-49F8F97E3FBA}" presName="Accent" presStyleLbl="node1" presStyleIdx="1" presStyleCnt="3"/>
      <dgm:spPr/>
    </dgm:pt>
    <dgm:pt modelId="{D24CDA40-1C28-4D7F-B1AA-CDFA43ECD033}" type="pres">
      <dgm:prSet presAssocID="{3F4AD8B2-AE62-40AE-9EFA-49F8F97E3FB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5CD07EEB-DAD6-4BC9-AB72-7037F662B93B}" type="pres">
      <dgm:prSet presAssocID="{8BA49A75-1B3F-4F7E-BE77-CA5CBB3FD3CC}" presName="Accent3" presStyleCnt="0"/>
      <dgm:spPr/>
    </dgm:pt>
    <dgm:pt modelId="{35326F29-2182-4C2B-8F41-6CCC9F92A904}" type="pres">
      <dgm:prSet presAssocID="{8BA49A75-1B3F-4F7E-BE77-CA5CBB3FD3CC}" presName="Accent" presStyleLbl="node1" presStyleIdx="2" presStyleCnt="3"/>
      <dgm:spPr/>
    </dgm:pt>
    <dgm:pt modelId="{1C45FAC8-757B-44A5-B6F4-ACEA3B2FE455}" type="pres">
      <dgm:prSet presAssocID="{8BA49A75-1B3F-4F7E-BE77-CA5CBB3FD3C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0125B13-3315-48BD-98E8-A8F30B0B50AD}" type="presOf" srcId="{446408A3-6A65-4840-BA09-593F6330C96A}" destId="{E82DE87E-DC2E-4051-87FF-1E0390EB0E17}" srcOrd="0" destOrd="0" presId="urn:microsoft.com/office/officeart/2009/layout/CircleArrowProcess"/>
    <dgm:cxn modelId="{0CED4138-F7DC-4A27-BBC3-130C6A3DE077}" type="presOf" srcId="{3F4AD8B2-AE62-40AE-9EFA-49F8F97E3FBA}" destId="{D24CDA40-1C28-4D7F-B1AA-CDFA43ECD033}" srcOrd="0" destOrd="0" presId="urn:microsoft.com/office/officeart/2009/layout/CircleArrowProcess"/>
    <dgm:cxn modelId="{D933375B-9444-49E1-8754-2AB0C6A2D5CE}" srcId="{2D314D62-B739-4EDF-B16B-9C3C00B8A388}" destId="{446408A3-6A65-4840-BA09-593F6330C96A}" srcOrd="0" destOrd="0" parTransId="{D2869EE5-1821-40FB-8D00-764BED02404F}" sibTransId="{8C0FB87B-D94D-454B-9D9E-1B31C3E3E3B3}"/>
    <dgm:cxn modelId="{8B178F81-2440-4AB6-B55F-F6914989AE62}" srcId="{2D314D62-B739-4EDF-B16B-9C3C00B8A388}" destId="{8BA49A75-1B3F-4F7E-BE77-CA5CBB3FD3CC}" srcOrd="2" destOrd="0" parTransId="{AC6251D0-68DE-42F0-93F6-E523A24A142A}" sibTransId="{094AB56F-BC24-484C-96AC-EAA00752BF2E}"/>
    <dgm:cxn modelId="{14E038C1-0A09-4BB6-AA96-619622454EDB}" type="presOf" srcId="{2D314D62-B739-4EDF-B16B-9C3C00B8A388}" destId="{30F8306F-C6DD-4F30-A328-6E5FC4035630}" srcOrd="0" destOrd="0" presId="urn:microsoft.com/office/officeart/2009/layout/CircleArrowProcess"/>
    <dgm:cxn modelId="{E1FC2BE7-CA41-4F6D-B5D5-518C4F4CF03E}" srcId="{2D314D62-B739-4EDF-B16B-9C3C00B8A388}" destId="{3F4AD8B2-AE62-40AE-9EFA-49F8F97E3FBA}" srcOrd="1" destOrd="0" parTransId="{2644727B-4F17-454F-9428-006FA740C746}" sibTransId="{9F9D323E-CFE7-483A-90D6-E33CE8A34090}"/>
    <dgm:cxn modelId="{58B2EDF6-0335-4A36-BCB5-389985E315B4}" type="presOf" srcId="{8BA49A75-1B3F-4F7E-BE77-CA5CBB3FD3CC}" destId="{1C45FAC8-757B-44A5-B6F4-ACEA3B2FE455}" srcOrd="0" destOrd="0" presId="urn:microsoft.com/office/officeart/2009/layout/CircleArrowProcess"/>
    <dgm:cxn modelId="{F69F3119-F24B-433B-883A-FC9989AC03DF}" type="presParOf" srcId="{30F8306F-C6DD-4F30-A328-6E5FC4035630}" destId="{D563FE34-E925-4CC0-9356-99436C7971B3}" srcOrd="0" destOrd="0" presId="urn:microsoft.com/office/officeart/2009/layout/CircleArrowProcess"/>
    <dgm:cxn modelId="{D62A54D1-CE52-4FA4-8970-1956404BC9C0}" type="presParOf" srcId="{D563FE34-E925-4CC0-9356-99436C7971B3}" destId="{D2F3739C-D492-48EA-AB52-A2DD413A3284}" srcOrd="0" destOrd="0" presId="urn:microsoft.com/office/officeart/2009/layout/CircleArrowProcess"/>
    <dgm:cxn modelId="{FFBED41C-98E4-402D-BCED-B21058A8B313}" type="presParOf" srcId="{30F8306F-C6DD-4F30-A328-6E5FC4035630}" destId="{E82DE87E-DC2E-4051-87FF-1E0390EB0E17}" srcOrd="1" destOrd="0" presId="urn:microsoft.com/office/officeart/2009/layout/CircleArrowProcess"/>
    <dgm:cxn modelId="{DB12D09F-0EB2-4D67-BA72-70F116799B36}" type="presParOf" srcId="{30F8306F-C6DD-4F30-A328-6E5FC4035630}" destId="{1FF037C3-543B-41BA-B6D1-4F630592A98B}" srcOrd="2" destOrd="0" presId="urn:microsoft.com/office/officeart/2009/layout/CircleArrowProcess"/>
    <dgm:cxn modelId="{65171C21-B886-4000-BEFB-6C486D4A1E5E}" type="presParOf" srcId="{1FF037C3-543B-41BA-B6D1-4F630592A98B}" destId="{86731522-E9DD-4932-9290-67E365B957B4}" srcOrd="0" destOrd="0" presId="urn:microsoft.com/office/officeart/2009/layout/CircleArrowProcess"/>
    <dgm:cxn modelId="{CA707DE2-A73A-4AB7-A975-37CCE4D2DCBE}" type="presParOf" srcId="{30F8306F-C6DD-4F30-A328-6E5FC4035630}" destId="{D24CDA40-1C28-4D7F-B1AA-CDFA43ECD033}" srcOrd="3" destOrd="0" presId="urn:microsoft.com/office/officeart/2009/layout/CircleArrowProcess"/>
    <dgm:cxn modelId="{5F7D2A1F-C14D-431D-8332-29D7D18EBAE3}" type="presParOf" srcId="{30F8306F-C6DD-4F30-A328-6E5FC4035630}" destId="{5CD07EEB-DAD6-4BC9-AB72-7037F662B93B}" srcOrd="4" destOrd="0" presId="urn:microsoft.com/office/officeart/2009/layout/CircleArrowProcess"/>
    <dgm:cxn modelId="{D199AD53-2A5F-4DFB-82F2-340A339932CB}" type="presParOf" srcId="{5CD07EEB-DAD6-4BC9-AB72-7037F662B93B}" destId="{35326F29-2182-4C2B-8F41-6CCC9F92A904}" srcOrd="0" destOrd="0" presId="urn:microsoft.com/office/officeart/2009/layout/CircleArrowProcess"/>
    <dgm:cxn modelId="{3968C4DA-71B6-4FAF-9044-602DBAEFF8C5}" type="presParOf" srcId="{30F8306F-C6DD-4F30-A328-6E5FC4035630}" destId="{1C45FAC8-757B-44A5-B6F4-ACEA3B2FE45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3739C-D492-48EA-AB52-A2DD413A3284}">
      <dsp:nvSpPr>
        <dsp:cNvPr id="0" name=""/>
        <dsp:cNvSpPr/>
      </dsp:nvSpPr>
      <dsp:spPr>
        <a:xfrm>
          <a:off x="3187000" y="0"/>
          <a:ext cx="2094415" cy="209473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DE87E-DC2E-4051-87FF-1E0390EB0E17}">
      <dsp:nvSpPr>
        <dsp:cNvPr id="0" name=""/>
        <dsp:cNvSpPr/>
      </dsp:nvSpPr>
      <dsp:spPr>
        <a:xfrm>
          <a:off x="3649935" y="756262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100" kern="1200"/>
        </a:p>
      </dsp:txBody>
      <dsp:txXfrm>
        <a:off x="3649935" y="756262"/>
        <a:ext cx="1163826" cy="581773"/>
      </dsp:txXfrm>
    </dsp:sp>
    <dsp:sp modelId="{86731522-E9DD-4932-9290-67E365B957B4}">
      <dsp:nvSpPr>
        <dsp:cNvPr id="0" name=""/>
        <dsp:cNvSpPr/>
      </dsp:nvSpPr>
      <dsp:spPr>
        <a:xfrm>
          <a:off x="2605284" y="1203580"/>
          <a:ext cx="2094415" cy="209473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CDA40-1C28-4D7F-B1AA-CDFA43ECD033}">
      <dsp:nvSpPr>
        <dsp:cNvPr id="0" name=""/>
        <dsp:cNvSpPr/>
      </dsp:nvSpPr>
      <dsp:spPr>
        <a:xfrm>
          <a:off x="3070578" y="1966804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100" kern="1200"/>
        </a:p>
      </dsp:txBody>
      <dsp:txXfrm>
        <a:off x="3070578" y="1966804"/>
        <a:ext cx="1163826" cy="581773"/>
      </dsp:txXfrm>
    </dsp:sp>
    <dsp:sp modelId="{35326F29-2182-4C2B-8F41-6CCC9F92A904}">
      <dsp:nvSpPr>
        <dsp:cNvPr id="0" name=""/>
        <dsp:cNvSpPr/>
      </dsp:nvSpPr>
      <dsp:spPr>
        <a:xfrm>
          <a:off x="3336067" y="2551189"/>
          <a:ext cx="1799427" cy="1800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5FAC8-757B-44A5-B6F4-ACEA3B2FE455}">
      <dsp:nvSpPr>
        <dsp:cNvPr id="0" name=""/>
        <dsp:cNvSpPr/>
      </dsp:nvSpPr>
      <dsp:spPr>
        <a:xfrm>
          <a:off x="3652688" y="3179087"/>
          <a:ext cx="1163826" cy="58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100" kern="1200"/>
        </a:p>
      </dsp:txBody>
      <dsp:txXfrm>
        <a:off x="3652688" y="3179087"/>
        <a:ext cx="1163826" cy="581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63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8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28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26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45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04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80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8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87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48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93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D8F0A-FA8C-4C96-96E5-E5F3BEE2FBD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0A9A-1C6C-44F9-8747-EC89641181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50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E893FAC-9733-63A8-5539-F69DEC2CC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996" y="5735637"/>
            <a:ext cx="3922004" cy="870772"/>
          </a:xfrm>
        </p:spPr>
        <p:txBody>
          <a:bodyPr>
            <a:normAutofit fontScale="85000" lnSpcReduction="20000"/>
          </a:bodyPr>
          <a:lstStyle/>
          <a:p>
            <a:r>
              <a:rPr lang="es-MX" sz="1800" b="1" i="0" u="none" strike="noStrike" baseline="0" dirty="0">
                <a:solidFill>
                  <a:srgbClr val="660066"/>
                </a:solidFill>
                <a:latin typeface="Gothic720 Lt BT" panose="020C0403020203020204" pitchFamily="34" charset="0"/>
              </a:rPr>
              <a:t>Lcda. María Jazmín Rangel Gómez 	</a:t>
            </a:r>
          </a:p>
          <a:p>
            <a:r>
              <a:rPr lang="es-MX" sz="1800" b="1" i="0" u="none" strike="noStrike" baseline="0" dirty="0">
                <a:solidFill>
                  <a:srgbClr val="660066"/>
                </a:solidFill>
                <a:latin typeface="Gothic720 Lt BT" panose="020C0403020203020204" pitchFamily="34" charset="0"/>
              </a:rPr>
              <a:t>Técnica Electoral </a:t>
            </a:r>
          </a:p>
          <a:p>
            <a:r>
              <a:rPr lang="es-MX" sz="1800" b="0" i="0" u="none" strike="noStrike" baseline="0" dirty="0">
                <a:solidFill>
                  <a:srgbClr val="000000"/>
                </a:solidFill>
              </a:rPr>
              <a:t>	</a:t>
            </a:r>
          </a:p>
          <a:p>
            <a:endParaRPr lang="es-MX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A5D0C833-9367-2CAE-AD54-37866478E8DD}"/>
              </a:ext>
            </a:extLst>
          </p:cNvPr>
          <p:cNvSpPr txBox="1">
            <a:spLocks/>
          </p:cNvSpPr>
          <p:nvPr/>
        </p:nvSpPr>
        <p:spPr>
          <a:xfrm>
            <a:off x="297456" y="2496119"/>
            <a:ext cx="8846544" cy="186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9600" dirty="0">
                <a:solidFill>
                  <a:srgbClr val="660066"/>
                </a:solidFill>
                <a:latin typeface="Fairwater Script" panose="020F0502020204030204" pitchFamily="2" charset="0"/>
              </a:rPr>
              <a:t>Registro de candidaturas</a:t>
            </a:r>
          </a:p>
        </p:txBody>
      </p:sp>
    </p:spTree>
    <p:extLst>
      <p:ext uri="{BB962C8B-B14F-4D97-AF65-F5344CB8AC3E}">
        <p14:creationId xmlns:p14="http://schemas.microsoft.com/office/powerpoint/2010/main" val="354134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844B7-56CE-9116-9A18-AE88FEFF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D04C3A92-F6B4-7769-5D0C-30D1027AAF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5718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902FDD46-307A-2599-F7D3-DBB73732D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ACDB4B2-38AD-01D9-B4E8-B9294D8D7E34}"/>
              </a:ext>
            </a:extLst>
          </p:cNvPr>
          <p:cNvSpPr txBox="1"/>
          <p:nvPr/>
        </p:nvSpPr>
        <p:spPr>
          <a:xfrm>
            <a:off x="1129465" y="2992069"/>
            <a:ext cx="73858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La sustitución de aspirantes a candidaturas independientes solo procederá </a:t>
            </a:r>
            <a:r>
              <a:rPr lang="es-ES" b="1" dirty="0">
                <a:latin typeface="Gothic720 BT" panose="020C0603020203020204" pitchFamily="34" charset="0"/>
              </a:rPr>
              <a:t>para la planilla de Ayuntamiento y lista de regidurías por el principio de representación proporcional</a:t>
            </a:r>
            <a:r>
              <a:rPr lang="es-ES" dirty="0">
                <a:latin typeface="Gothic720 BT" panose="020C0603020203020204" pitchFamily="34" charset="0"/>
              </a:rPr>
              <a:t>, con excepción de la candidatura a la Presidencia Municipal.</a:t>
            </a:r>
            <a:endParaRPr lang="es-MX" dirty="0">
              <a:latin typeface="Gothic720 BT" panose="020C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35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1BA0DB4-C6E4-E70B-0049-8672D30067F6}"/>
              </a:ext>
            </a:extLst>
          </p:cNvPr>
          <p:cNvSpPr txBox="1"/>
          <p:nvPr/>
        </p:nvSpPr>
        <p:spPr>
          <a:xfrm>
            <a:off x="138359" y="3276148"/>
            <a:ext cx="17803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>
                <a:solidFill>
                  <a:srgbClr val="660066"/>
                </a:solidFill>
                <a:latin typeface="Gothic720 BT" panose="020C0603020203020204" pitchFamily="34" charset="0"/>
              </a:rPr>
              <a:t>La sustitución procede en los casos siguientes: 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ECE22B44-6145-75E4-0E9A-81D3A2E37664}"/>
              </a:ext>
            </a:extLst>
          </p:cNvPr>
          <p:cNvSpPr/>
          <p:nvPr/>
        </p:nvSpPr>
        <p:spPr>
          <a:xfrm>
            <a:off x="2006328" y="2054216"/>
            <a:ext cx="531079" cy="2911493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077D4B8-E48B-8FDE-8438-FB5319287F58}"/>
              </a:ext>
            </a:extLst>
          </p:cNvPr>
          <p:cNvSpPr txBox="1"/>
          <p:nvPr/>
        </p:nvSpPr>
        <p:spPr>
          <a:xfrm>
            <a:off x="2309716" y="1713990"/>
            <a:ext cx="547519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r>
              <a:rPr lang="es-MX" sz="1400" dirty="0">
                <a:solidFill>
                  <a:srgbClr val="660066"/>
                </a:solidFill>
                <a:latin typeface="Gothic720 BT" panose="020C0603020203020204" pitchFamily="34" charset="0"/>
              </a:rPr>
              <a:t>Renuncia. </a:t>
            </a: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endParaRPr lang="es-MX" sz="14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r>
              <a:rPr lang="es-MX" sz="1400" dirty="0">
                <a:solidFill>
                  <a:srgbClr val="660066"/>
                </a:solidFill>
                <a:latin typeface="Gothic720 BT" panose="020C0603020203020204" pitchFamily="34" charset="0"/>
              </a:rPr>
              <a:t>fallecimiento.</a:t>
            </a:r>
          </a:p>
          <a:p>
            <a:pPr marL="400050" indent="-400050">
              <a:buAutoNum type="romanUcPeriod"/>
            </a:pPr>
            <a:r>
              <a:rPr lang="es-MX" sz="1400" dirty="0">
                <a:solidFill>
                  <a:srgbClr val="660066"/>
                </a:solidFill>
                <a:latin typeface="Gothic720 BT" panose="020C0603020203020204" pitchFamily="34" charset="0"/>
              </a:rPr>
              <a:t>Inhabilitación. </a:t>
            </a:r>
          </a:p>
          <a:p>
            <a:pPr marL="400050" indent="-400050">
              <a:buAutoNum type="romanUcPeriod"/>
            </a:pPr>
            <a:r>
              <a:rPr lang="es-MX" sz="1400" dirty="0">
                <a:solidFill>
                  <a:srgbClr val="660066"/>
                </a:solidFill>
                <a:latin typeface="Gothic720 BT" panose="020C0603020203020204" pitchFamily="34" charset="0"/>
              </a:rPr>
              <a:t>Incapacidad por resolución administrativa o judicial.</a:t>
            </a:r>
          </a:p>
          <a:p>
            <a:pPr marL="400050" indent="-400050" algn="just">
              <a:buAutoNum type="romanUcPeriod"/>
            </a:pPr>
            <a:r>
              <a:rPr lang="es-MX" sz="1400" dirty="0">
                <a:solidFill>
                  <a:srgbClr val="660066"/>
                </a:solidFill>
                <a:latin typeface="Gothic720 BT" panose="020C0603020203020204" pitchFamily="34" charset="0"/>
              </a:rPr>
              <a:t>Inelegibilidad </a:t>
            </a:r>
            <a:r>
              <a:rPr lang="es-MX" sz="1400" dirty="0">
                <a:latin typeface="Gothic720 BT" panose="020C0603020203020204" pitchFamily="34" charset="0"/>
              </a:rPr>
              <a:t>(Casos previstos en el artículo 178 de la LEEQ). </a:t>
            </a:r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79B15817-16D7-0DF4-147C-A20357AB4DFF}"/>
              </a:ext>
            </a:extLst>
          </p:cNvPr>
          <p:cNvSpPr/>
          <p:nvPr/>
        </p:nvSpPr>
        <p:spPr>
          <a:xfrm>
            <a:off x="3803285" y="989246"/>
            <a:ext cx="346350" cy="3878741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2BB9D32-A062-659B-6CCC-701C02A58367}"/>
              </a:ext>
            </a:extLst>
          </p:cNvPr>
          <p:cNvSpPr txBox="1"/>
          <p:nvPr/>
        </p:nvSpPr>
        <p:spPr>
          <a:xfrm>
            <a:off x="4148772" y="1122363"/>
            <a:ext cx="344488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AutoNum type="romanUcPeriod"/>
            </a:pPr>
            <a:r>
              <a:rPr lang="es-MX" sz="1200" dirty="0">
                <a:latin typeface="Gothic720 BT" panose="020C0603020203020204" pitchFamily="34" charset="0"/>
              </a:rPr>
              <a:t>Cuando sea presentada por la persona aspirante o candidata, en el acto debe RATIFICARLA ante el órgano competente y éste lo hará del conocimiento dentro de las 24 horas siguientes a la representación de la planilla o fórmula de candidatura independiente que solicitó su registro para que proceda, la sustitución.</a:t>
            </a:r>
          </a:p>
          <a:p>
            <a:pPr marL="400050" indent="-400050">
              <a:buAutoNum type="romanUcPeriod"/>
            </a:pPr>
            <a:endParaRPr lang="es-MX" sz="1200" dirty="0">
              <a:latin typeface="Gothic720 BT" panose="020C0603020203020204" pitchFamily="34" charset="0"/>
            </a:endParaRPr>
          </a:p>
          <a:p>
            <a:pPr marL="400050" indent="-400050" algn="just">
              <a:buAutoNum type="romanUcPeriod"/>
            </a:pPr>
            <a:r>
              <a:rPr lang="es-MX" sz="1200" dirty="0">
                <a:latin typeface="Gothic720 BT" panose="020C0603020203020204" pitchFamily="34" charset="0"/>
              </a:rPr>
              <a:t>Cuando sea presentada por la persona facultada en el expediente de registro, el órgano electoral debe requerir a la persona aspirante o a la candidatura para que, dentro de las 24 horas siguientes a la notificación personal, la ratifique y en su caso, proceda la sustitución.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E52ED9B-AA5F-F90E-8DD2-2AF74F317C0C}"/>
              </a:ext>
            </a:extLst>
          </p:cNvPr>
          <p:cNvSpPr txBox="1"/>
          <p:nvPr/>
        </p:nvSpPr>
        <p:spPr>
          <a:xfrm>
            <a:off x="7899644" y="3387315"/>
            <a:ext cx="1212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Gothic720 BT" panose="020C0603020203020204" pitchFamily="34" charset="0"/>
              </a:rPr>
              <a:t>Si no se ratifica, no surte efectos la renuncia.</a:t>
            </a:r>
          </a:p>
        </p:txBody>
      </p:sp>
      <p:sp>
        <p:nvSpPr>
          <p:cNvPr id="33" name="Abrir llave 32">
            <a:extLst>
              <a:ext uri="{FF2B5EF4-FFF2-40B4-BE49-F238E27FC236}">
                <a16:creationId xmlns:a16="http://schemas.microsoft.com/office/drawing/2014/main" id="{435455E4-0CC4-9DE6-41F5-9375068B828E}"/>
              </a:ext>
            </a:extLst>
          </p:cNvPr>
          <p:cNvSpPr/>
          <p:nvPr/>
        </p:nvSpPr>
        <p:spPr>
          <a:xfrm>
            <a:off x="7642391" y="2736739"/>
            <a:ext cx="237498" cy="1829325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270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86BAAEB-E9BF-2D70-6737-A9F626EC8B03}"/>
              </a:ext>
            </a:extLst>
          </p:cNvPr>
          <p:cNvSpPr txBox="1"/>
          <p:nvPr/>
        </p:nvSpPr>
        <p:spPr>
          <a:xfrm>
            <a:off x="1996512" y="1445779"/>
            <a:ext cx="5679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660066"/>
                </a:solidFill>
                <a:latin typeface="Gothic720 BT" panose="020C0603020203020204" pitchFamily="34" charset="0"/>
              </a:rPr>
              <a:t>Supuestos de improcedencia de la solicitud de sustitución de registro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042A877-41EA-71EB-32DF-EA31BDA805E1}"/>
              </a:ext>
            </a:extLst>
          </p:cNvPr>
          <p:cNvSpPr txBox="1"/>
          <p:nvPr/>
        </p:nvSpPr>
        <p:spPr>
          <a:xfrm>
            <a:off x="1617521" y="2699121"/>
            <a:ext cx="59089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600" dirty="0">
                <a:latin typeface="Gothic720 BT" panose="020C0603020203020204" pitchFamily="34" charset="0"/>
              </a:rPr>
              <a:t>En caso de renuncia cuando se presente dentro de los </a:t>
            </a:r>
            <a:r>
              <a:rPr lang="es-MX" sz="1600" b="1" dirty="0">
                <a:latin typeface="Gothic720 BT" panose="020C0603020203020204" pitchFamily="34" charset="0"/>
              </a:rPr>
              <a:t>35 días anteriores a la elección</a:t>
            </a:r>
            <a:r>
              <a:rPr lang="es-MX" sz="1600" dirty="0">
                <a:latin typeface="Gothic720 BT" panose="020C0603020203020204" pitchFamily="34" charset="0"/>
              </a:rPr>
              <a:t>.</a:t>
            </a:r>
          </a:p>
          <a:p>
            <a:pPr algn="just"/>
            <a:endParaRPr lang="es-MX" sz="1600" dirty="0">
              <a:latin typeface="Gothic720 BT" panose="020C0603020203020204" pitchFamily="34" charset="0"/>
            </a:endParaRPr>
          </a:p>
          <a:p>
            <a:pPr algn="just"/>
            <a:endParaRPr lang="es-MX" sz="1600" dirty="0">
              <a:latin typeface="Gothic720 BT" panose="020C0603020203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600" dirty="0">
                <a:latin typeface="Gothic720 BT" panose="020C0603020203020204" pitchFamily="34" charset="0"/>
              </a:rPr>
              <a:t>En ningún caso a favor de otra candidatura previamente registrada como independiente o postulada por otro partido o coalición.</a:t>
            </a:r>
          </a:p>
          <a:p>
            <a:pPr algn="just"/>
            <a:endParaRPr lang="es-MX" dirty="0">
              <a:latin typeface="Gothic720 BT" panose="020C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793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4C835-8528-9CA7-6DC9-3E4B7231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3FAE98-6AA1-C31C-3114-0B4E0860D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62D9A207-14ED-1092-9B66-2C5B9F9E5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41A1000-2D68-3DCA-28E3-B6651AD2DBE6}"/>
              </a:ext>
            </a:extLst>
          </p:cNvPr>
          <p:cNvSpPr txBox="1"/>
          <p:nvPr/>
        </p:nvSpPr>
        <p:spPr>
          <a:xfrm>
            <a:off x="866441" y="2055815"/>
            <a:ext cx="755883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Cuando se presente una solicitud de sustitución, la persona titular de la Secretaría Técnica del Consejo competente debe verificar que se presente la documentación de la nueva persona aspirante a la candidatura prevista en los artículos 170 y 171 de la Ley Electoral, así como verificar el cumplimiento de los requisitos constitucionales y legales para ser titular de una candidatura. </a:t>
            </a:r>
          </a:p>
          <a:p>
            <a:pPr algn="just"/>
            <a:endParaRPr lang="es-ES" dirty="0">
              <a:latin typeface="Gothic720 BT" panose="020C0603020203020204" pitchFamily="34" charset="0"/>
            </a:endParaRPr>
          </a:p>
          <a:p>
            <a:pPr algn="just"/>
            <a:r>
              <a:rPr lang="es-ES" dirty="0">
                <a:latin typeface="Gothic720 BT" panose="020C0603020203020204" pitchFamily="34" charset="0"/>
              </a:rPr>
              <a:t>En caso de que se omita la presentación de uno o varios documentos o los presentados muestren huellas de alteración o tachaduras, se requerirá al partido político, coalición o fórmula de candidaturas independientes postulantes, para que dentro de las </a:t>
            </a:r>
            <a:r>
              <a:rPr lang="es-ES" b="1" dirty="0">
                <a:solidFill>
                  <a:srgbClr val="660066"/>
                </a:solidFill>
                <a:latin typeface="Gothic720 BT" panose="020C0603020203020204" pitchFamily="34" charset="0"/>
              </a:rPr>
              <a:t>veinticuatro horas </a:t>
            </a:r>
            <a:r>
              <a:rPr lang="es-ES" dirty="0">
                <a:latin typeface="Gothic720 BT" panose="020C0603020203020204" pitchFamily="34" charset="0"/>
              </a:rPr>
              <a:t>siguientes entregue la documentación faltante o documentos fidedignos, apercibiéndole que de no hacerlo se tendrá por no presentada la solicitud. </a:t>
            </a:r>
            <a:endParaRPr lang="es-MX" dirty="0">
              <a:latin typeface="Gothic720 BT" panose="020C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05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B414F-0E8B-7FD4-49A2-F3AD1FEE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27FB3B-CEAB-48E4-DBE0-A8D7AE0B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91DDDA1C-830E-98D7-5F90-DE561C84D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BE46C23-2C0D-4801-395F-6D2D228FE951}"/>
              </a:ext>
            </a:extLst>
          </p:cNvPr>
          <p:cNvSpPr txBox="1"/>
          <p:nvPr/>
        </p:nvSpPr>
        <p:spPr>
          <a:xfrm>
            <a:off x="1224268" y="2551837"/>
            <a:ext cx="68665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En caso de sustitución de candidaturas, el Consejo competente deberá resolver lo conducente, dentro del plazo de </a:t>
            </a:r>
            <a:r>
              <a:rPr lang="es-ES" b="1" dirty="0">
                <a:latin typeface="Gothic720 BT" panose="020C0603020203020204" pitchFamily="34" charset="0"/>
              </a:rPr>
              <a:t>cinco días siguientes a la presentación de la solicitud</a:t>
            </a:r>
            <a:r>
              <a:rPr lang="es-ES" dirty="0">
                <a:latin typeface="Gothic720 BT" panose="020C0603020203020204" pitchFamily="34" charset="0"/>
              </a:rPr>
              <a:t>, revisando que la misma se ajuste a alguno de los supuestos previstos en el artículo 206 de esta Ley. </a:t>
            </a:r>
          </a:p>
          <a:p>
            <a:pPr algn="just"/>
            <a:endParaRPr lang="es-ES" dirty="0">
              <a:latin typeface="Gothic720 BT" panose="020C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3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E893FAC-9733-63A8-5539-F69DEC2CC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379" y="2976564"/>
            <a:ext cx="6858000" cy="1655762"/>
          </a:xfrm>
        </p:spPr>
        <p:txBody>
          <a:bodyPr>
            <a:normAutofit/>
          </a:bodyPr>
          <a:lstStyle/>
          <a:p>
            <a:r>
              <a:rPr lang="es-MX" sz="9600" dirty="0">
                <a:solidFill>
                  <a:srgbClr val="660066"/>
                </a:solidFill>
                <a:latin typeface="Fairwater Script" panose="020F0502020204030204" pitchFamily="2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326896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CFA6C-A9ED-5B33-8D36-BAF148FE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AEA19F-1D13-8A15-5122-3B83EF8EF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F15CA316-2335-23DE-5C38-928D53261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880719-F97A-4D58-BFA5-A73111132312}"/>
              </a:ext>
            </a:extLst>
          </p:cNvPr>
          <p:cNvSpPr txBox="1"/>
          <p:nvPr/>
        </p:nvSpPr>
        <p:spPr>
          <a:xfrm>
            <a:off x="628645" y="2906858"/>
            <a:ext cx="78866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effectLst/>
                <a:latin typeface="Gothic720 BT" panose="020C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artículos 168, apartado A y 169 de la Ley Electoral establecen los órganos competentes para conocer de las solitudes de registro de candidaturas a cargos de elección popular, como se señala: </a:t>
            </a:r>
            <a:endParaRPr lang="es-MX" sz="16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C045754-130B-B5EE-87C6-E8D5B94C5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03" y="3830188"/>
            <a:ext cx="6890381" cy="144826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E0B63B1-51EA-05C0-01DE-8F6F1A1B1197}"/>
              </a:ext>
            </a:extLst>
          </p:cNvPr>
          <p:cNvSpPr txBox="1"/>
          <p:nvPr/>
        </p:nvSpPr>
        <p:spPr>
          <a:xfrm>
            <a:off x="628645" y="5501555"/>
            <a:ext cx="78866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latin typeface="Gothic720 BT" panose="020C0603020203020204" pitchFamily="34" charset="0"/>
              </a:rPr>
              <a:t>Dicho registro podrá llevarse a cabo de manera optativa mediante el registro en línea de candidaturas o de manera física en los Consejos.</a:t>
            </a:r>
            <a:endParaRPr lang="es-MX" sz="1600" dirty="0">
              <a:latin typeface="Gothic720 BT" panose="020C0603020203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37028F1-C0B5-9931-0AB6-248FD6EF12F9}"/>
              </a:ext>
            </a:extLst>
          </p:cNvPr>
          <p:cNvSpPr txBox="1"/>
          <p:nvPr/>
        </p:nvSpPr>
        <p:spPr>
          <a:xfrm>
            <a:off x="915486" y="1064057"/>
            <a:ext cx="73130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660066"/>
                </a:solidFill>
                <a:latin typeface="Gothic720 BT" panose="020C0603020203020204" pitchFamily="34" charset="0"/>
              </a:rPr>
              <a:t>Registro de candidaturas a los cargos de Ayuntamiento y Diputaciones </a:t>
            </a:r>
            <a:endParaRPr lang="es-MX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algn="just"/>
            <a:endParaRPr lang="es-MX" sz="14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9ABBF74-BEB5-F9DB-21B9-D41077E0367C}"/>
              </a:ext>
            </a:extLst>
          </p:cNvPr>
          <p:cNvSpPr txBox="1"/>
          <p:nvPr/>
        </p:nvSpPr>
        <p:spPr>
          <a:xfrm>
            <a:off x="628646" y="1873579"/>
            <a:ext cx="788669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Gothic720 BT" panose="020C0603020203020204" pitchFamily="34" charset="0"/>
              </a:rPr>
              <a:t>En términos del artículo 175, párrafo primero de la LEEQ del </a:t>
            </a:r>
            <a:r>
              <a:rPr lang="es-MX" sz="1600" b="1" dirty="0">
                <a:latin typeface="Gothic720 BT" panose="020C0603020203020204" pitchFamily="34" charset="0"/>
              </a:rPr>
              <a:t>3 al 7 de abril de 2024</a:t>
            </a:r>
            <a:r>
              <a:rPr lang="es-MX" sz="1600" dirty="0">
                <a:latin typeface="Gothic720 BT" panose="020C0603020203020204" pitchFamily="34" charset="0"/>
              </a:rPr>
              <a:t>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42374AD-91A2-3879-AFF0-3C38605B583C}"/>
              </a:ext>
            </a:extLst>
          </p:cNvPr>
          <p:cNvSpPr txBox="1"/>
          <p:nvPr/>
        </p:nvSpPr>
        <p:spPr>
          <a:xfrm>
            <a:off x="628645" y="2393722"/>
            <a:ext cx="731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660066"/>
                </a:solidFill>
                <a:latin typeface="Gothic720 BT" panose="020C0603020203020204" pitchFamily="34" charset="0"/>
              </a:rPr>
              <a:t>Órganos competentes para el registro de candidaturas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9672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8963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E893FAC-9733-63A8-5539-F69DEC2CC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236" y="3021376"/>
            <a:ext cx="6858000" cy="815248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>
                <a:latin typeface="Gothic720 BT" panose="020C0603020203020204" pitchFamily="34" charset="0"/>
              </a:rPr>
              <a:t>Cumplir con los requisitos </a:t>
            </a:r>
            <a:r>
              <a:rPr lang="es-MX" b="1" dirty="0">
                <a:solidFill>
                  <a:srgbClr val="660066"/>
                </a:solidFill>
                <a:latin typeface="Gothic720 BT" panose="020C0603020203020204" pitchFamily="34" charset="0"/>
              </a:rPr>
              <a:t>constitucionales</a:t>
            </a:r>
            <a:r>
              <a:rPr lang="es-MX" b="1" dirty="0">
                <a:latin typeface="Gothic720 BT" panose="020C0603020203020204" pitchFamily="34" charset="0"/>
              </a:rPr>
              <a:t>, </a:t>
            </a:r>
            <a:r>
              <a:rPr lang="es-MX" b="1" dirty="0">
                <a:solidFill>
                  <a:srgbClr val="660066"/>
                </a:solidFill>
                <a:latin typeface="Gothic720 BT" panose="020C0603020203020204" pitchFamily="34" charset="0"/>
              </a:rPr>
              <a:t>legales</a:t>
            </a:r>
            <a:r>
              <a:rPr lang="es-MX" b="1" dirty="0">
                <a:latin typeface="Gothic720 BT" panose="020C0603020203020204" pitchFamily="34" charset="0"/>
              </a:rPr>
              <a:t> y </a:t>
            </a:r>
            <a:r>
              <a:rPr lang="es-MX" b="1" dirty="0">
                <a:solidFill>
                  <a:srgbClr val="660066"/>
                </a:solidFill>
                <a:latin typeface="Gothic720 BT" panose="020C0603020203020204" pitchFamily="34" charset="0"/>
              </a:rPr>
              <a:t>reglamentarios</a:t>
            </a:r>
            <a:r>
              <a:rPr lang="es-MX" b="1" dirty="0">
                <a:latin typeface="Gothic720 BT" panose="020C0603020203020204" pitchFamily="34" charset="0"/>
              </a:rPr>
              <a:t> para postularse a un cargo de elección popular.</a:t>
            </a:r>
          </a:p>
          <a:p>
            <a:endParaRPr lang="es-MX" sz="20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A94084E-6A4E-6C8F-914E-2138A4E8D8C6}"/>
              </a:ext>
            </a:extLst>
          </p:cNvPr>
          <p:cNvSpPr txBox="1"/>
          <p:nvPr/>
        </p:nvSpPr>
        <p:spPr>
          <a:xfrm>
            <a:off x="988764" y="2435155"/>
            <a:ext cx="731302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endParaRPr lang="es-MX" sz="13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850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39F78-D5AC-67D5-5E64-B590BF01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EF3052-F59E-A196-FE09-63214AA13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0F11849D-9FDD-4C83-6163-D55B102861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3"/>
            <a:ext cx="9144000" cy="693896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23DE9B9-3856-F814-4DCC-95A6F938F126}"/>
              </a:ext>
            </a:extLst>
          </p:cNvPr>
          <p:cNvSpPr txBox="1"/>
          <p:nvPr/>
        </p:nvSpPr>
        <p:spPr>
          <a:xfrm>
            <a:off x="2080712" y="1059896"/>
            <a:ext cx="57676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660066"/>
                </a:solidFill>
                <a:latin typeface="Gothic720 BT" panose="020C0603020203020204" pitchFamily="34" charset="0"/>
              </a:rPr>
              <a:t>Solicitud de registro de candidaturas </a:t>
            </a:r>
            <a:endParaRPr lang="es-MX" sz="2400" b="1" dirty="0">
              <a:solidFill>
                <a:srgbClr val="660066"/>
              </a:solidFill>
              <a:latin typeface="Gothic720 BT" panose="020C0603020203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0608D19-7C23-07A3-F753-5C16758B7359}"/>
              </a:ext>
            </a:extLst>
          </p:cNvPr>
          <p:cNvSpPr txBox="1"/>
          <p:nvPr/>
        </p:nvSpPr>
        <p:spPr>
          <a:xfrm>
            <a:off x="785060" y="1588334"/>
            <a:ext cx="7858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latin typeface="Gothic720 BT" panose="020C0603020203020204" pitchFamily="34" charset="0"/>
              </a:rPr>
              <a:t>La </a:t>
            </a:r>
            <a:r>
              <a:rPr lang="es-ES" sz="1600" b="1" dirty="0">
                <a:latin typeface="Gothic720 BT" panose="020C0603020203020204" pitchFamily="34" charset="0"/>
              </a:rPr>
              <a:t>solicitud de registro </a:t>
            </a:r>
            <a:r>
              <a:rPr lang="es-ES" sz="1600" dirty="0">
                <a:latin typeface="Gothic720 BT" panose="020C0603020203020204" pitchFamily="34" charset="0"/>
              </a:rPr>
              <a:t>de candidaturas deberá señalar los datos personales y que se trata de una candidatura independiente, cubriendo los siguientes requisitos:  </a:t>
            </a:r>
            <a:endParaRPr lang="es-MX" sz="1600" dirty="0">
              <a:latin typeface="Gothic720 BT" panose="020C0603020203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CB4EB2A-671F-541F-F6CD-A9E6F51007D0}"/>
              </a:ext>
            </a:extLst>
          </p:cNvPr>
          <p:cNvSpPr txBox="1"/>
          <p:nvPr/>
        </p:nvSpPr>
        <p:spPr>
          <a:xfrm>
            <a:off x="785060" y="2402254"/>
            <a:ext cx="83589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latin typeface="Gothic720 BT" panose="020C0603020203020204" pitchFamily="34" charset="0"/>
              </a:rPr>
              <a:t>I. Nombre completo y apellidos.</a:t>
            </a:r>
          </a:p>
          <a:p>
            <a:r>
              <a:rPr lang="es-ES" sz="1400" dirty="0">
                <a:latin typeface="Gothic720 BT" panose="020C0603020203020204" pitchFamily="34" charset="0"/>
              </a:rPr>
              <a:t>II. Lugar y fecha de nacimiento.</a:t>
            </a:r>
          </a:p>
          <a:p>
            <a:r>
              <a:rPr lang="es-ES" sz="1400" dirty="0">
                <a:latin typeface="Gothic720 BT" panose="020C0603020203020204" pitchFamily="34" charset="0"/>
              </a:rPr>
              <a:t>III. Domicilio y tiempo de residencia en el mismo.</a:t>
            </a:r>
          </a:p>
          <a:p>
            <a:r>
              <a:rPr lang="es-ES" sz="1400" dirty="0">
                <a:latin typeface="Gothic720 BT" panose="020C0603020203020204" pitchFamily="34" charset="0"/>
              </a:rPr>
              <a:t>IV. Clave de elector.</a:t>
            </a:r>
          </a:p>
          <a:p>
            <a:r>
              <a:rPr lang="es-ES" sz="1400" dirty="0">
                <a:latin typeface="Gothic720 BT" panose="020C0603020203020204" pitchFamily="34" charset="0"/>
              </a:rPr>
              <a:t>V. Cargo para el que se les postula.</a:t>
            </a:r>
          </a:p>
          <a:p>
            <a:r>
              <a:rPr lang="es-ES" sz="1400" dirty="0">
                <a:latin typeface="Gothic720 BT" panose="020C0603020203020204" pitchFamily="34" charset="0"/>
              </a:rPr>
              <a:t>VI. En el caso de candidaturas a las diputaciones de mayoría relativa, así como de quien encabeza la fórmula para ayuntamientos, acompañar su fotografía tamaño pasaporte, a color.</a:t>
            </a:r>
          </a:p>
          <a:p>
            <a:r>
              <a:rPr lang="es-ES" sz="1400" dirty="0">
                <a:latin typeface="Gothic720 BT" panose="020C0603020203020204" pitchFamily="34" charset="0"/>
              </a:rPr>
              <a:t>VIII. Manifestar por escrito y bajo protesta de decir verdad no haber sido condenado por sentencia firme por violencia política contra las mujeres en razón de género. </a:t>
            </a:r>
          </a:p>
          <a:p>
            <a:r>
              <a:rPr lang="es-ES" sz="1400" dirty="0">
                <a:latin typeface="Gothic720 BT" panose="020C0603020203020204" pitchFamily="34" charset="0"/>
              </a:rPr>
              <a:t>IX. Manifestar por escrito y bajo protesta de decir verdad no tener suspendidos sus derechos político electorales en razón de una sentencia firme por alguno de los siguientes supuestos:</a:t>
            </a:r>
          </a:p>
          <a:p>
            <a:endParaRPr lang="es-ES" sz="1400" dirty="0">
              <a:latin typeface="Gothic720 BT" panose="020C0603020203020204" pitchFamily="34" charset="0"/>
            </a:endParaRPr>
          </a:p>
          <a:p>
            <a:pPr marL="342900" indent="-342900">
              <a:buAutoNum type="alphaLcParenR"/>
            </a:pPr>
            <a:r>
              <a:rPr lang="es-ES" sz="1400" dirty="0">
                <a:latin typeface="Gothic720 BT" panose="020C0603020203020204" pitchFamily="34" charset="0"/>
              </a:rPr>
              <a:t>Por violencia familiar y/o de género en el ámbito privado o público. </a:t>
            </a:r>
          </a:p>
          <a:p>
            <a:pPr marL="342900" indent="-342900">
              <a:buAutoNum type="alphaLcParenR"/>
            </a:pPr>
            <a:r>
              <a:rPr lang="es-ES" sz="1400" dirty="0">
                <a:latin typeface="Gothic720 BT" panose="020C0603020203020204" pitchFamily="34" charset="0"/>
              </a:rPr>
              <a:t>Por delitos contra la libertad e inexperiencia sexuales.</a:t>
            </a:r>
          </a:p>
          <a:p>
            <a:pPr marL="342900" indent="-342900">
              <a:buAutoNum type="alphaLcParenR"/>
            </a:pPr>
            <a:r>
              <a:rPr lang="es-ES" sz="1400" dirty="0">
                <a:latin typeface="Gothic720 BT" panose="020C0603020203020204" pitchFamily="34" charset="0"/>
              </a:rPr>
              <a:t>Como deudora alimentaria morosa que atenten contra las obligaciones alimentarias.</a:t>
            </a:r>
          </a:p>
          <a:p>
            <a:endParaRPr lang="es-ES" sz="1400" dirty="0">
              <a:latin typeface="Gothic720 BT" panose="020C0603020203020204" pitchFamily="34" charset="0"/>
            </a:endParaRPr>
          </a:p>
          <a:p>
            <a:pPr algn="just"/>
            <a:r>
              <a:rPr lang="es-ES" sz="1400" dirty="0">
                <a:latin typeface="Gothic720 BT" panose="020C0603020203020204" pitchFamily="34" charset="0"/>
              </a:rPr>
              <a:t>Además, deberá estar suscrita por la persona con derecho a registrarse a una candidatura independiente acreditada ante el Consejo que corresponda.</a:t>
            </a:r>
          </a:p>
        </p:txBody>
      </p:sp>
    </p:spTree>
    <p:extLst>
      <p:ext uri="{BB962C8B-B14F-4D97-AF65-F5344CB8AC3E}">
        <p14:creationId xmlns:p14="http://schemas.microsoft.com/office/powerpoint/2010/main" val="292078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8CC1C-8FE0-0BBD-DC72-18962E44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98E6F-D264-94BA-DE43-3110662DC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29AEA4C6-79D7-7198-272B-3AD506DC2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896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61DD63A-3AFF-6621-7DE1-089A3B44DA73}"/>
              </a:ext>
            </a:extLst>
          </p:cNvPr>
          <p:cNvSpPr txBox="1"/>
          <p:nvPr/>
        </p:nvSpPr>
        <p:spPr>
          <a:xfrm>
            <a:off x="760997" y="1492701"/>
            <a:ext cx="788669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La </a:t>
            </a:r>
            <a:r>
              <a:rPr lang="es-ES" b="1" dirty="0">
                <a:solidFill>
                  <a:srgbClr val="660066"/>
                </a:solidFill>
                <a:latin typeface="Gothic720 BT" panose="020C0603020203020204" pitchFamily="34" charset="0"/>
              </a:rPr>
              <a:t>solicitud de registro</a:t>
            </a:r>
            <a:r>
              <a:rPr lang="es-ES" dirty="0">
                <a:latin typeface="Gothic720 BT" panose="020C0603020203020204" pitchFamily="34" charset="0"/>
              </a:rPr>
              <a:t> debe acompañarse de los documentos siguientes: </a:t>
            </a:r>
          </a:p>
          <a:p>
            <a:endParaRPr lang="es-ES" dirty="0">
              <a:latin typeface="Gothic720 BT" panose="020C0603020203020204" pitchFamily="34" charset="0"/>
            </a:endParaRPr>
          </a:p>
          <a:p>
            <a:pPr marL="400050" indent="-400050">
              <a:buAutoNum type="romanUcPeriod"/>
            </a:pPr>
            <a:r>
              <a:rPr lang="es-ES" dirty="0">
                <a:latin typeface="Gothic720 BT" panose="020C0603020203020204" pitchFamily="34" charset="0"/>
              </a:rPr>
              <a:t>Copia certificada del acta de nacimiento.</a:t>
            </a:r>
          </a:p>
          <a:p>
            <a:pPr marL="400050" indent="-400050">
              <a:buAutoNum type="romanUcPeriod"/>
            </a:pPr>
            <a:r>
              <a:rPr lang="es-ES" b="1" dirty="0">
                <a:latin typeface="Gothic720 BT" panose="020C0603020203020204" pitchFamily="34" charset="0"/>
              </a:rPr>
              <a:t>Copia certificada </a:t>
            </a:r>
            <a:r>
              <a:rPr lang="es-ES" dirty="0">
                <a:latin typeface="Gothic720 BT" panose="020C0603020203020204" pitchFamily="34" charset="0"/>
              </a:rPr>
              <a:t>de la credencial para votar.</a:t>
            </a:r>
          </a:p>
          <a:p>
            <a:pPr marL="400050" indent="-400050">
              <a:buAutoNum type="romanUcPeriod"/>
            </a:pPr>
            <a:r>
              <a:rPr lang="es-ES" dirty="0">
                <a:latin typeface="Gothic720 BT" panose="020C0603020203020204" pitchFamily="34" charset="0"/>
              </a:rPr>
              <a:t>Constancia de tiempo de residencia, expedida por la Secretaría del Ayuntamiento del Municipio en que la candidatura tenga su domicilio.</a:t>
            </a:r>
          </a:p>
          <a:p>
            <a:pPr marL="400050" indent="-400050">
              <a:buAutoNum type="romanUcPeriod"/>
            </a:pPr>
            <a:r>
              <a:rPr lang="es-ES" dirty="0">
                <a:latin typeface="Gothic720 BT" panose="020C0603020203020204" pitchFamily="34" charset="0"/>
              </a:rPr>
              <a:t>Carta bajo protesta de decir verdad, dirigida al Consejo competente, en la cual declare cumplir con los requisitos establecidos en la Constitución Local y en la LEEQ para postularse a una candidatura. </a:t>
            </a:r>
            <a:endParaRPr lang="es-MX" dirty="0">
              <a:latin typeface="Gothic720 BT" panose="020C0603020203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C34008C-71B8-54FB-48C0-54E5A1A5C978}"/>
              </a:ext>
            </a:extLst>
          </p:cNvPr>
          <p:cNvSpPr txBox="1"/>
          <p:nvPr/>
        </p:nvSpPr>
        <p:spPr>
          <a:xfrm>
            <a:off x="615114" y="4736962"/>
            <a:ext cx="81784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Dichos documentos podrán ser cotejados con su original por la persona titular de la Secretaría Técnica correspondiente, a petición de parte interesada.</a:t>
            </a:r>
            <a:endParaRPr lang="es-MX" dirty="0">
              <a:latin typeface="Gothic720 BT" panose="020C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9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501FB-2E6A-9186-47BF-EDBBDF776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B17BC1FA-0D43-E92E-5C00-E3EB8340D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7E893FAC-9733-63A8-5539-F69DEC2CC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790" y="2068348"/>
            <a:ext cx="1858998" cy="896269"/>
          </a:xfrm>
        </p:spPr>
        <p:txBody>
          <a:bodyPr>
            <a:normAutofit/>
          </a:bodyPr>
          <a:lstStyle/>
          <a:p>
            <a:r>
              <a:rPr lang="es-MX" sz="1800" b="1" dirty="0">
                <a:solidFill>
                  <a:srgbClr val="660066"/>
                </a:solidFill>
                <a:latin typeface="Gothic720 BT" panose="020C0603020203020204" pitchFamily="34" charset="0"/>
              </a:rPr>
              <a:t>Candidatura indígena </a:t>
            </a:r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49F0091A-0902-C0D1-FE1F-9402C80059F4}"/>
              </a:ext>
            </a:extLst>
          </p:cNvPr>
          <p:cNvSpPr/>
          <p:nvPr/>
        </p:nvSpPr>
        <p:spPr>
          <a:xfrm>
            <a:off x="2027680" y="1321698"/>
            <a:ext cx="330868" cy="1900844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E272DF70-4725-584C-C871-55D237B6CA12}"/>
              </a:ext>
            </a:extLst>
          </p:cNvPr>
          <p:cNvSpPr txBox="1">
            <a:spLocks/>
          </p:cNvSpPr>
          <p:nvPr/>
        </p:nvSpPr>
        <p:spPr>
          <a:xfrm>
            <a:off x="2358549" y="1491396"/>
            <a:ext cx="2069072" cy="1731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just">
              <a:buAutoNum type="romanUcPeriod"/>
            </a:pPr>
            <a:r>
              <a:rPr lang="es-MX" sz="1400" b="1" dirty="0">
                <a:solidFill>
                  <a:srgbClr val="660066"/>
                </a:solidFill>
                <a:latin typeface="Gothic720 BT" panose="020C0603020203020204" pitchFamily="34" charset="0"/>
              </a:rPr>
              <a:t>Autoadscripción simple </a:t>
            </a:r>
            <a:r>
              <a:rPr lang="es-MX" sz="1400" dirty="0">
                <a:latin typeface="Gothic720 BT" panose="020C0603020203020204" pitchFamily="34" charset="0"/>
              </a:rPr>
              <a:t>(Anexo 2).</a:t>
            </a:r>
          </a:p>
          <a:p>
            <a:pPr algn="just"/>
            <a:endParaRPr lang="es-MX" sz="1400" b="1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algn="just"/>
            <a:r>
              <a:rPr lang="es-MX" sz="1400" b="1" dirty="0">
                <a:solidFill>
                  <a:srgbClr val="660066"/>
                </a:solidFill>
                <a:latin typeface="Gothic720 BT" panose="020C0603020203020204" pitchFamily="34" charset="0"/>
              </a:rPr>
              <a:t>II. Escrito de autoadscripción calificada.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1DA66AC-637E-8C08-2704-25DBBD1A5E0D}"/>
              </a:ext>
            </a:extLst>
          </p:cNvPr>
          <p:cNvSpPr txBox="1"/>
          <p:nvPr/>
        </p:nvSpPr>
        <p:spPr>
          <a:xfrm>
            <a:off x="4941791" y="1823983"/>
            <a:ext cx="1689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Gothic720 BT" panose="020C0603020203020204" pitchFamily="34" charset="0"/>
              </a:rPr>
              <a:t>Deberá contener los elementos objetivos que demuestren el vínculo con el pueblo o comunidad indígena.</a:t>
            </a:r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0F7AEC7B-266C-4B85-69D6-A16788B347EA}"/>
              </a:ext>
            </a:extLst>
          </p:cNvPr>
          <p:cNvSpPr/>
          <p:nvPr/>
        </p:nvSpPr>
        <p:spPr>
          <a:xfrm>
            <a:off x="4572000" y="1823984"/>
            <a:ext cx="369791" cy="1384995"/>
          </a:xfrm>
          <a:prstGeom prst="leftBrace">
            <a:avLst>
              <a:gd name="adj1" fmla="val 51969"/>
              <a:gd name="adj2" fmla="val 49132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3B2C9A86-4F23-023F-4D53-F3B172927890}"/>
              </a:ext>
            </a:extLst>
          </p:cNvPr>
          <p:cNvSpPr/>
          <p:nvPr/>
        </p:nvSpPr>
        <p:spPr>
          <a:xfrm>
            <a:off x="6557022" y="1273657"/>
            <a:ext cx="369791" cy="2375366"/>
          </a:xfrm>
          <a:prstGeom prst="leftBrace">
            <a:avLst>
              <a:gd name="adj1" fmla="val 9672"/>
              <a:gd name="adj2" fmla="val 49132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48DF1DA-2BE9-9721-E7F2-60F8E42AAD78}"/>
              </a:ext>
            </a:extLst>
          </p:cNvPr>
          <p:cNvSpPr txBox="1"/>
          <p:nvPr/>
        </p:nvSpPr>
        <p:spPr>
          <a:xfrm>
            <a:off x="6926813" y="1584177"/>
            <a:ext cx="2069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Gothic720 BT" panose="020C0603020203020204" pitchFamily="34" charset="0"/>
              </a:rPr>
              <a:t>Los documentos deberán ser emitidos por las autoridades reconocidas en términos de los “Reportes etnográficos” o en su caso, por las personas delegadas o subdelegadas de la comunidad.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C18DE8A3-86B3-4779-FBB1-FB8FB371D2B3}"/>
              </a:ext>
            </a:extLst>
          </p:cNvPr>
          <p:cNvSpPr txBox="1">
            <a:spLocks/>
          </p:cNvSpPr>
          <p:nvPr/>
        </p:nvSpPr>
        <p:spPr>
          <a:xfrm>
            <a:off x="290471" y="4394621"/>
            <a:ext cx="1858998" cy="896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solidFill>
                  <a:srgbClr val="660066"/>
                </a:solidFill>
                <a:latin typeface="Gothic720 BT" panose="020C0603020203020204" pitchFamily="34" charset="0"/>
              </a:rPr>
              <a:t>Grupos de Atención Prioritaria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1CBD4AF6-308D-F221-A81E-059D06146632}"/>
              </a:ext>
            </a:extLst>
          </p:cNvPr>
          <p:cNvSpPr txBox="1">
            <a:spLocks/>
          </p:cNvSpPr>
          <p:nvPr/>
        </p:nvSpPr>
        <p:spPr>
          <a:xfrm>
            <a:off x="1905890" y="4390244"/>
            <a:ext cx="1663367" cy="1055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>
                <a:latin typeface="Gothic720 BT" panose="020C0603020203020204" pitchFamily="34" charset="0"/>
              </a:rPr>
              <a:t>I. </a:t>
            </a:r>
            <a:r>
              <a:rPr lang="es-MX" sz="1400" b="1" dirty="0">
                <a:latin typeface="Gothic720 BT" panose="020C0603020203020204" pitchFamily="34" charset="0"/>
              </a:rPr>
              <a:t>Escrito de autoadscripción simple </a:t>
            </a:r>
            <a:r>
              <a:rPr lang="es-MX" sz="1400" dirty="0">
                <a:latin typeface="Gothic720 BT" panose="020C0603020203020204" pitchFamily="34" charset="0"/>
              </a:rPr>
              <a:t>(Anexo 2).</a:t>
            </a:r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C65F0339-9419-1F92-382D-91FEDA49CC00}"/>
              </a:ext>
            </a:extLst>
          </p:cNvPr>
          <p:cNvSpPr/>
          <p:nvPr/>
        </p:nvSpPr>
        <p:spPr>
          <a:xfrm>
            <a:off x="1832048" y="4240224"/>
            <a:ext cx="195632" cy="1205061"/>
          </a:xfrm>
          <a:prstGeom prst="leftBrac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Abrir llave 18">
            <a:extLst>
              <a:ext uri="{FF2B5EF4-FFF2-40B4-BE49-F238E27FC236}">
                <a16:creationId xmlns:a16="http://schemas.microsoft.com/office/drawing/2014/main" id="{BA094B86-EE75-B54F-01D5-F2E3A6F6527D}"/>
              </a:ext>
            </a:extLst>
          </p:cNvPr>
          <p:cNvSpPr/>
          <p:nvPr/>
        </p:nvSpPr>
        <p:spPr>
          <a:xfrm>
            <a:off x="3691046" y="4060290"/>
            <a:ext cx="369791" cy="1675347"/>
          </a:xfrm>
          <a:prstGeom prst="leftBrace">
            <a:avLst>
              <a:gd name="adj1" fmla="val 51969"/>
              <a:gd name="adj2" fmla="val 49132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0" name="Subtítulo 2">
            <a:extLst>
              <a:ext uri="{FF2B5EF4-FFF2-40B4-BE49-F238E27FC236}">
                <a16:creationId xmlns:a16="http://schemas.microsoft.com/office/drawing/2014/main" id="{4CEA11A6-6E43-4A1D-4B49-6ED47DFFBCFE}"/>
              </a:ext>
            </a:extLst>
          </p:cNvPr>
          <p:cNvSpPr txBox="1">
            <a:spLocks/>
          </p:cNvSpPr>
          <p:nvPr/>
        </p:nvSpPr>
        <p:spPr>
          <a:xfrm>
            <a:off x="3925211" y="4240224"/>
            <a:ext cx="2059683" cy="14954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AutoNum type="alphaUcPeriod"/>
            </a:pPr>
            <a:r>
              <a:rPr lang="es-MX" sz="1500" dirty="0">
                <a:solidFill>
                  <a:srgbClr val="660066"/>
                </a:solidFill>
                <a:latin typeface="Gothic720 BT" panose="020C0603020203020204" pitchFamily="34" charset="0"/>
              </a:rPr>
              <a:t>Personas con </a:t>
            </a:r>
            <a:r>
              <a:rPr lang="es-MX" sz="1500" b="1" dirty="0">
                <a:solidFill>
                  <a:srgbClr val="660066"/>
                </a:solidFill>
                <a:latin typeface="Gothic720 BT" panose="020C0603020203020204" pitchFamily="34" charset="0"/>
              </a:rPr>
              <a:t>discapacidad</a:t>
            </a:r>
            <a:r>
              <a:rPr lang="es-MX" sz="1500" dirty="0">
                <a:solidFill>
                  <a:srgbClr val="660066"/>
                </a:solidFill>
                <a:latin typeface="Gothic720 BT" panose="020C0603020203020204" pitchFamily="34" charset="0"/>
              </a:rPr>
              <a:t>.</a:t>
            </a:r>
          </a:p>
          <a:p>
            <a:pPr marL="342900" indent="-342900" algn="just">
              <a:buAutoNum type="alphaUcPeriod"/>
            </a:pPr>
            <a:endParaRPr lang="es-MX" sz="15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algn="just"/>
            <a:endParaRPr lang="es-MX" sz="1500" dirty="0">
              <a:solidFill>
                <a:srgbClr val="660066"/>
              </a:solidFill>
              <a:latin typeface="Gothic720 BT" panose="020C0603020203020204" pitchFamily="34" charset="0"/>
            </a:endParaRPr>
          </a:p>
          <a:p>
            <a:pPr algn="just"/>
            <a:r>
              <a:rPr lang="es-MX" sz="1500" dirty="0">
                <a:solidFill>
                  <a:srgbClr val="660066"/>
                </a:solidFill>
                <a:latin typeface="Gothic720 BT" panose="020C0603020203020204" pitchFamily="34" charset="0"/>
              </a:rPr>
              <a:t>B. Migrantes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5EF265A6-58B9-C211-746B-CFCCA67BC1BF}"/>
              </a:ext>
            </a:extLst>
          </p:cNvPr>
          <p:cNvSpPr/>
          <p:nvPr/>
        </p:nvSpPr>
        <p:spPr>
          <a:xfrm>
            <a:off x="5975542" y="3995756"/>
            <a:ext cx="369791" cy="843279"/>
          </a:xfrm>
          <a:prstGeom prst="leftBrace">
            <a:avLst>
              <a:gd name="adj1" fmla="val 9672"/>
              <a:gd name="adj2" fmla="val 49132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Abrir llave 21">
            <a:extLst>
              <a:ext uri="{FF2B5EF4-FFF2-40B4-BE49-F238E27FC236}">
                <a16:creationId xmlns:a16="http://schemas.microsoft.com/office/drawing/2014/main" id="{B0202807-C2F9-3649-93A7-45D345AF575D}"/>
              </a:ext>
            </a:extLst>
          </p:cNvPr>
          <p:cNvSpPr/>
          <p:nvPr/>
        </p:nvSpPr>
        <p:spPr>
          <a:xfrm>
            <a:off x="5136647" y="5188070"/>
            <a:ext cx="388139" cy="654590"/>
          </a:xfrm>
          <a:prstGeom prst="leftBrace">
            <a:avLst>
              <a:gd name="adj1" fmla="val 9672"/>
              <a:gd name="adj2" fmla="val 49132"/>
            </a:avLst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42B1B25-14F0-095D-77F2-07FE9AD019A0}"/>
              </a:ext>
            </a:extLst>
          </p:cNvPr>
          <p:cNvSpPr txBox="1"/>
          <p:nvPr/>
        </p:nvSpPr>
        <p:spPr>
          <a:xfrm>
            <a:off x="6345333" y="3940341"/>
            <a:ext cx="2481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Gothic720 BT" panose="020C0603020203020204" pitchFamily="34" charset="0"/>
              </a:rPr>
              <a:t>Copia certificada de la credencial para personas con discapacidad expedida por el Sistema Nacional DIF.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AA4C935-3464-B00D-C848-079CB62AF2C4}"/>
              </a:ext>
            </a:extLst>
          </p:cNvPr>
          <p:cNvSpPr txBox="1"/>
          <p:nvPr/>
        </p:nvSpPr>
        <p:spPr>
          <a:xfrm>
            <a:off x="5662971" y="5188070"/>
            <a:ext cx="2958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latin typeface="Gothic720 BT" panose="020C0603020203020204" pitchFamily="34" charset="0"/>
              </a:rPr>
              <a:t>Cualquier documento que acredite la calidad de migrante que reside o ha residido en el extranjero.</a:t>
            </a:r>
          </a:p>
        </p:txBody>
      </p:sp>
    </p:spTree>
    <p:extLst>
      <p:ext uri="{BB962C8B-B14F-4D97-AF65-F5344CB8AC3E}">
        <p14:creationId xmlns:p14="http://schemas.microsoft.com/office/powerpoint/2010/main" val="70692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2B335-AFD1-A9D7-C19D-CE96F157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194406-D64F-AD28-2787-6F29F6813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A0F4807E-4453-DEBA-9FBD-4CFADB727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ubtítulo 7">
            <a:extLst>
              <a:ext uri="{FF2B5EF4-FFF2-40B4-BE49-F238E27FC236}">
                <a16:creationId xmlns:a16="http://schemas.microsoft.com/office/drawing/2014/main" id="{B1A44CB0-5915-F966-A6F5-EA9B068EF85D}"/>
              </a:ext>
            </a:extLst>
          </p:cNvPr>
          <p:cNvSpPr txBox="1">
            <a:spLocks/>
          </p:cNvSpPr>
          <p:nvPr/>
        </p:nvSpPr>
        <p:spPr>
          <a:xfrm>
            <a:off x="1411448" y="2234283"/>
            <a:ext cx="6858000" cy="550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7400" dirty="0">
                <a:solidFill>
                  <a:srgbClr val="660066"/>
                </a:solidFill>
                <a:latin typeface="Fairwater Script" panose="020F0502020204030204" pitchFamily="2" charset="0"/>
              </a:rPr>
              <a:t>Sustitución de candidaturas </a:t>
            </a:r>
          </a:p>
        </p:txBody>
      </p:sp>
    </p:spTree>
    <p:extLst>
      <p:ext uri="{BB962C8B-B14F-4D97-AF65-F5344CB8AC3E}">
        <p14:creationId xmlns:p14="http://schemas.microsoft.com/office/powerpoint/2010/main" val="158467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72800-9EC8-DD8E-A590-4377E5D4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BE791C-C319-8686-4947-28A6EA2AE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09D0D1E3-47C3-1196-DE7C-EF77F9218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F529B87-7EB5-06E7-B36E-C5FF2B52DCF4}"/>
              </a:ext>
            </a:extLst>
          </p:cNvPr>
          <p:cNvSpPr txBox="1"/>
          <p:nvPr/>
        </p:nvSpPr>
        <p:spPr>
          <a:xfrm>
            <a:off x="628648" y="1857991"/>
            <a:ext cx="80220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Las candidaturas independientes tienen derecho a </a:t>
            </a:r>
            <a:r>
              <a:rPr lang="es-ES" b="1" dirty="0">
                <a:latin typeface="Gothic720 BT" panose="020C0603020203020204" pitchFamily="34" charset="0"/>
              </a:rPr>
              <a:t>sustituir</a:t>
            </a:r>
            <a:r>
              <a:rPr lang="es-ES" dirty="0">
                <a:latin typeface="Gothic720 BT" panose="020C0603020203020204" pitchFamily="34" charset="0"/>
              </a:rPr>
              <a:t> a sus candidaturas registradas. </a:t>
            </a:r>
            <a:endParaRPr lang="es-MX" dirty="0">
              <a:latin typeface="Gothic720 BT" panose="020C0603020203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37572D-8832-7D75-21E8-192190C3D568}"/>
              </a:ext>
            </a:extLst>
          </p:cNvPr>
          <p:cNvSpPr txBox="1"/>
          <p:nvPr/>
        </p:nvSpPr>
        <p:spPr>
          <a:xfrm>
            <a:off x="628648" y="3084890"/>
            <a:ext cx="80220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Será competente para conocer y resolver sobre la sustitución de candidaturas, el Consejo que conoció del registro que se pretenda sustituir.</a:t>
            </a:r>
            <a:endParaRPr lang="es-MX" dirty="0">
              <a:latin typeface="Gothic720 BT" panose="020C0603020203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3642693-8A09-15AE-E4A0-D419BDBC3400}"/>
              </a:ext>
            </a:extLst>
          </p:cNvPr>
          <p:cNvSpPr txBox="1"/>
          <p:nvPr/>
        </p:nvSpPr>
        <p:spPr>
          <a:xfrm>
            <a:off x="628649" y="4194144"/>
            <a:ext cx="802205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La solicitud de sustitución se debe presentar por escrito y cubrir los mismos requisitos, así como anexar los documentos que requiere la solicitud de registro de candidaturas y fórmulas, salvo que los documentos de la candidatura sustituta obren en el expediente de registro de la elección de que se trate, de igual manera, deben observarse las reglas y el principio de paridad. </a:t>
            </a:r>
            <a:endParaRPr lang="es-MX" dirty="0">
              <a:latin typeface="Gothic720 BT" panose="020C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0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5417C-EF68-DEE7-4A3D-09BDCED9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2E7C44-4F23-D330-1DC4-856461C92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C56E18EE-142F-28E8-7E2F-EF2B19616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162"/>
            <a:ext cx="9144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4DC446B-FA02-328E-BB07-7AD81579B4CF}"/>
              </a:ext>
            </a:extLst>
          </p:cNvPr>
          <p:cNvSpPr txBox="1"/>
          <p:nvPr/>
        </p:nvSpPr>
        <p:spPr>
          <a:xfrm>
            <a:off x="947487" y="2274838"/>
            <a:ext cx="75678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Gothic720 BT" panose="020C0603020203020204" pitchFamily="34" charset="0"/>
              </a:rPr>
              <a:t>Cuando se hayan postulado personas pertenecientes a </a:t>
            </a:r>
            <a:r>
              <a:rPr lang="es-ES" b="1" dirty="0">
                <a:latin typeface="Gothic720 BT" panose="020C0603020203020204" pitchFamily="34" charset="0"/>
              </a:rPr>
              <a:t>grupos de atención prioritaria</a:t>
            </a:r>
            <a:r>
              <a:rPr lang="es-ES" dirty="0">
                <a:latin typeface="Gothic720 BT" panose="020C0603020203020204" pitchFamily="34" charset="0"/>
              </a:rPr>
              <a:t>, con independencia de la cantidad de personas o fórmulas de que se trate; la sustitución únicamente procederá cuando se sustituyan por otra persona o fórmula perteneciente al </a:t>
            </a:r>
            <a:r>
              <a:rPr lang="es-ES" b="1" dirty="0">
                <a:latin typeface="Gothic720 BT" panose="020C0603020203020204" pitchFamily="34" charset="0"/>
              </a:rPr>
              <a:t>mismo</a:t>
            </a:r>
            <a:r>
              <a:rPr lang="es-ES" dirty="0">
                <a:latin typeface="Gothic720 BT" panose="020C0603020203020204" pitchFamily="34" charset="0"/>
              </a:rPr>
              <a:t> grupo de atención prioritaria.</a:t>
            </a:r>
          </a:p>
          <a:p>
            <a:pPr algn="just"/>
            <a:endParaRPr lang="es-ES" dirty="0">
              <a:latin typeface="Gothic720 BT" panose="020C0603020203020204" pitchFamily="34" charset="0"/>
            </a:endParaRPr>
          </a:p>
          <a:p>
            <a:pPr algn="just"/>
            <a:r>
              <a:rPr lang="es-ES" dirty="0">
                <a:latin typeface="Gothic720 BT" panose="020C0603020203020204" pitchFamily="34" charset="0"/>
              </a:rPr>
              <a:t>Podrán sustituirse hombres registrados por mujeres, pero no mujeres </a:t>
            </a:r>
            <a:r>
              <a:rPr lang="es-MX" dirty="0">
                <a:latin typeface="Gothic720 BT" panose="020C0603020203020204" pitchFamily="34" charset="0"/>
              </a:rPr>
              <a:t>registradas por hombres o personas no binarias. </a:t>
            </a:r>
            <a:endParaRPr lang="es-ES" dirty="0">
              <a:latin typeface="Gothic720 BT" panose="020C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35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5462e1b-398e-40aa-ad6a-c189d117c9c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DBBDBE6F3EC741B90B0D33F3330445" ma:contentTypeVersion="5" ma:contentTypeDescription="Crear nuevo documento." ma:contentTypeScope="" ma:versionID="cb62f45a01b90b5def0e872b910bf8ec">
  <xsd:schema xmlns:xsd="http://www.w3.org/2001/XMLSchema" xmlns:xs="http://www.w3.org/2001/XMLSchema" xmlns:p="http://schemas.microsoft.com/office/2006/metadata/properties" xmlns:ns3="25462e1b-398e-40aa-ad6a-c189d117c9c5" targetNamespace="http://schemas.microsoft.com/office/2006/metadata/properties" ma:root="true" ma:fieldsID="c98aef2d7a8ba8cf9a0fa9b98ed7ede2" ns3:_="">
    <xsd:import namespace="25462e1b-398e-40aa-ad6a-c189d117c9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62e1b-398e-40aa-ad6a-c189d117c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1EE3BD-80D4-4D5F-9D58-A43C13C4C5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E80FF0-7488-461C-A056-AD8385ADC228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25462e1b-398e-40aa-ad6a-c189d117c9c5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0FA7B91-ADD2-4A81-870E-BFB7D2DF5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462e1b-398e-40aa-ad6a-c189d117c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514</TotalTime>
  <Words>1154</Words>
  <Application>Microsoft Office PowerPoint</Application>
  <PresentationFormat>Carta (216 x 279 mm)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Fairwater Script</vt:lpstr>
      <vt:lpstr>Gothic720 BT</vt:lpstr>
      <vt:lpstr>Gothic720 Lt BT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Jimenez Garcia</dc:creator>
  <cp:lastModifiedBy>Maria Jazmin Rangel Gomez</cp:lastModifiedBy>
  <cp:revision>9</cp:revision>
  <dcterms:created xsi:type="dcterms:W3CDTF">2023-08-21T15:02:29Z</dcterms:created>
  <dcterms:modified xsi:type="dcterms:W3CDTF">2024-03-27T15:32:24Z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0x0101008DDBBDBE6F3EC741B90B0D33F3330445</vt:lpwstr>
  </property>
</Properties>
</file>